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454" r:id="rId2"/>
    <p:sldId id="263" r:id="rId3"/>
    <p:sldId id="350" r:id="rId4"/>
    <p:sldId id="375" r:id="rId5"/>
    <p:sldId id="346" r:id="rId6"/>
    <p:sldId id="349" r:id="rId7"/>
    <p:sldId id="303" r:id="rId8"/>
    <p:sldId id="264" r:id="rId9"/>
    <p:sldId id="265" r:id="rId10"/>
    <p:sldId id="453" r:id="rId11"/>
    <p:sldId id="257" r:id="rId12"/>
    <p:sldId id="258" r:id="rId13"/>
    <p:sldId id="359" r:id="rId14"/>
    <p:sldId id="304" r:id="rId15"/>
    <p:sldId id="273" r:id="rId16"/>
    <p:sldId id="400" r:id="rId17"/>
    <p:sldId id="460" r:id="rId18"/>
    <p:sldId id="381" r:id="rId19"/>
    <p:sldId id="335" r:id="rId20"/>
    <p:sldId id="278" r:id="rId21"/>
    <p:sldId id="279" r:id="rId22"/>
    <p:sldId id="327" r:id="rId23"/>
    <p:sldId id="322" r:id="rId24"/>
    <p:sldId id="280" r:id="rId25"/>
    <p:sldId id="283" r:id="rId26"/>
    <p:sldId id="284" r:id="rId27"/>
    <p:sldId id="285" r:id="rId28"/>
    <p:sldId id="363" r:id="rId29"/>
    <p:sldId id="286" r:id="rId30"/>
    <p:sldId id="287" r:id="rId31"/>
    <p:sldId id="299" r:id="rId32"/>
    <p:sldId id="282" r:id="rId33"/>
    <p:sldId id="295" r:id="rId34"/>
    <p:sldId id="266" r:id="rId35"/>
    <p:sldId id="288" r:id="rId36"/>
    <p:sldId id="256" r:id="rId37"/>
    <p:sldId id="321" r:id="rId38"/>
    <p:sldId id="262" r:id="rId39"/>
    <p:sldId id="324" r:id="rId40"/>
    <p:sldId id="323" r:id="rId41"/>
    <p:sldId id="372" r:id="rId42"/>
    <p:sldId id="459" r:id="rId43"/>
    <p:sldId id="298" r:id="rId44"/>
    <p:sldId id="259" r:id="rId45"/>
    <p:sldId id="458" r:id="rId46"/>
    <p:sldId id="260" r:id="rId47"/>
    <p:sldId id="376" r:id="rId48"/>
    <p:sldId id="449" r:id="rId49"/>
    <p:sldId id="325" r:id="rId50"/>
    <p:sldId id="450" r:id="rId51"/>
    <p:sldId id="292" r:id="rId52"/>
    <p:sldId id="267" r:id="rId53"/>
    <p:sldId id="401" r:id="rId54"/>
    <p:sldId id="392" r:id="rId55"/>
    <p:sldId id="386" r:id="rId56"/>
    <p:sldId id="409" r:id="rId57"/>
    <p:sldId id="373" r:id="rId58"/>
    <p:sldId id="274" r:id="rId59"/>
    <p:sldId id="275" r:id="rId60"/>
    <p:sldId id="326" r:id="rId61"/>
    <p:sldId id="291" r:id="rId62"/>
    <p:sldId id="290" r:id="rId63"/>
    <p:sldId id="276" r:id="rId64"/>
    <p:sldId id="412" r:id="rId65"/>
    <p:sldId id="451" r:id="rId66"/>
    <p:sldId id="289" r:id="rId67"/>
    <p:sldId id="413" r:id="rId68"/>
    <p:sldId id="456" r:id="rId69"/>
    <p:sldId id="411" r:id="rId70"/>
    <p:sldId id="300" r:id="rId71"/>
    <p:sldId id="270" r:id="rId72"/>
    <p:sldId id="426" r:id="rId73"/>
    <p:sldId id="418" r:id="rId74"/>
    <p:sldId id="425" r:id="rId75"/>
    <p:sldId id="417" r:id="rId76"/>
    <p:sldId id="416" r:id="rId77"/>
    <p:sldId id="419" r:id="rId78"/>
    <p:sldId id="271" r:id="rId79"/>
    <p:sldId id="427" r:id="rId80"/>
    <p:sldId id="455" r:id="rId81"/>
    <p:sldId id="424" r:id="rId82"/>
    <p:sldId id="301" r:id="rId83"/>
    <p:sldId id="317" r:id="rId84"/>
    <p:sldId id="316" r:id="rId85"/>
    <p:sldId id="315" r:id="rId86"/>
    <p:sldId id="318" r:id="rId87"/>
    <p:sldId id="452" r:id="rId88"/>
    <p:sldId id="302" r:id="rId89"/>
    <p:sldId id="320" r:id="rId90"/>
    <p:sldId id="268" r:id="rId91"/>
    <p:sldId id="336" r:id="rId92"/>
    <p:sldId id="457" r:id="rId93"/>
    <p:sldId id="415" r:id="rId94"/>
    <p:sldId id="366" r:id="rId95"/>
    <p:sldId id="365" r:id="rId96"/>
    <p:sldId id="377" r:id="rId97"/>
    <p:sldId id="389" r:id="rId98"/>
    <p:sldId id="388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A3A"/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3010" autoAdjust="0"/>
  </p:normalViewPr>
  <p:slideViewPr>
    <p:cSldViewPr snapToGrid="0">
      <p:cViewPr varScale="1">
        <p:scale>
          <a:sx n="89" d="100"/>
          <a:sy n="89" d="100"/>
        </p:scale>
        <p:origin x="6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971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  <a:p>
            <a:r>
              <a:rPr lang="en-US" dirty="0"/>
              <a:t>Our path will start at the root, denoted by a $-character.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availability of the *-wildcard, where if the value exists ANYWHERE in the key, a true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71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05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keys’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4AC7-FDBE-9358-9CAF-8F1C5FF2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7522C-D39B-BB37-3F71-2171AC9E9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CDA95-82E5-09FF-B5A4-449BE2314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47C9-4200-F3F2-2ADC-AA582DE8F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77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I’m showing a temp table being built with just the VALUES clause. It is statement-scoped.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59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6E594-5B2A-F6F5-9584-FD61F4557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CF088-4A03-09C5-035E-75C4331FF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F3396-8507-CC81-5FB0-A9EBDAEAD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mimic the JSON_OBJECT function with JSON_OBJECTAGG…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801DD-6472-B5AD-F52F-C12450719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604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C13C-91B6-C655-4CA1-ED7114BF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27A5D-12D1-2F73-F1A7-3AABF8F53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EB0-EA37-13B2-7B9B-FBDA3DC3E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but the value-add comes from using a GROUP BY clause to combine any two columns of an existing table and enclosing them into an object of key/value pairs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496E-D236-1A82-440F-738241E64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6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E70D-9846-B2BA-CCF4-DCEFD257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337E3-2FD4-9695-9982-EA37AABBB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8B14A-A5B8-5F27-09BB-A4D667EBA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2CDF-6D76-5127-0907-C6D168E6F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43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see in the demo that the SQL engine doesn’t care about the formatting of JSON, other than it is formatted.</a:t>
            </a:r>
          </a:p>
          <a:p>
            <a:r>
              <a:rPr lang="en-US" dirty="0"/>
              <a:t>Whether it is returned “pretty-printed?” That depends if you fed it pretty-printed.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487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CF0E-4F0F-55C7-3886-CE8FBE13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4D836-8141-30AD-8EED-17C5F12E2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723197-4E01-E368-BCB2-23D06934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C0FFD-EE33-EB8D-AC40-D9C3E4C21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880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FED-F52D-9BCA-F86C-34967CE0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3BDD-9E3C-D900-F458-C2AA80182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F1B-ACA3-D185-96BD-49C67D8C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value-add of JSON_ARRAYAGG is using a GROUP BY clause to consolidate values into a potentially-ordered array.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DCA9-7E1D-1F52-49F5-BF12F359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  <a:p>
            <a:endParaRPr lang="en-US" dirty="0"/>
          </a:p>
          <a:p>
            <a:r>
              <a:rPr lang="en-US" dirty="0"/>
              <a:t>(I have a demo showing that you only receive pretty-print output if it was initially inserted in pretty-print format.)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2MB, and I can go higher.</a:t>
            </a:r>
          </a:p>
          <a:p>
            <a:r>
              <a:rPr lang="en-US" dirty="0"/>
              <a:t>Remember the limit for “Non-XML data” is 2MB.</a:t>
            </a:r>
          </a:p>
          <a:p>
            <a:endParaRPr lang="en-US" dirty="0"/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 (if varchar), so don’t go overboard.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means 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“FOR JSON AUTO”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  <a:p>
            <a:endParaRPr lang="en-US" dirty="0"/>
          </a:p>
          <a:p>
            <a:r>
              <a:rPr lang="en-US" dirty="0"/>
              <a:t>Notice in the third statement that I don’t have to update the entire JSON for just a single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5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646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800" dirty="0"/>
              <a:t>“Pretty-Printed” JSON and SSMS</a:t>
            </a:r>
          </a:p>
        </p:txBody>
      </p:sp>
    </p:spTree>
    <p:extLst>
      <p:ext uri="{BB962C8B-B14F-4D97-AF65-F5344CB8AC3E}">
        <p14:creationId xmlns:p14="http://schemas.microsoft.com/office/powerpoint/2010/main" val="172590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62466" y="5730272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/>
              <a:t>SQL Server 2025+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61616"/>
                </a:solidFill>
                <a:effectLst/>
              </a:rPr>
              <a:t>Azure SQL Managed Instance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11999" y="2951946"/>
            <a:ext cx="7793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INDEX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[IXJ_dbo.Table_1] 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dbo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Table_1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JsonType_Column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2025+</a:t>
            </a:r>
          </a:p>
        </p:txBody>
      </p:sp>
      <p:sp>
        <p:nvSpPr>
          <p:cNvPr id="6" name="Star: 10 Points 5">
            <a:extLst>
              <a:ext uri="{FF2B5EF4-FFF2-40B4-BE49-F238E27FC236}">
                <a16:creationId xmlns:a16="http://schemas.microsoft.com/office/drawing/2014/main" id="{4DF21F1C-3FF1-4AA3-960F-A6827E92E54E}"/>
              </a:ext>
            </a:extLst>
          </p:cNvPr>
          <p:cNvSpPr/>
          <p:nvPr/>
        </p:nvSpPr>
        <p:spPr>
          <a:xfrm rot="20706229">
            <a:off x="9082864" y="131386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F941F-F2A5-40F4-B91E-294B4A5B515D}"/>
              </a:ext>
            </a:extLst>
          </p:cNvPr>
          <p:cNvSpPr txBox="1"/>
          <p:nvPr/>
        </p:nvSpPr>
        <p:spPr>
          <a:xfrm>
            <a:off x="1411999" y="5167311"/>
            <a:ext cx="8543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https://learn.microsoft.com/en-us/sql/t-sql/statements/create-json-index-transact-sql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88F22-E8B9-490A-99CD-FCE7AE51479A}"/>
              </a:ext>
            </a:extLst>
          </p:cNvPr>
          <p:cNvSpPr txBox="1"/>
          <p:nvPr/>
        </p:nvSpPr>
        <p:spPr>
          <a:xfrm>
            <a:off x="1411999" y="4780278"/>
            <a:ext cx="712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information on JSON INDEX:</a:t>
            </a:r>
          </a:p>
        </p:txBody>
      </p:sp>
    </p:spTree>
    <p:extLst>
      <p:ext uri="{BB962C8B-B14F-4D97-AF65-F5344CB8AC3E}">
        <p14:creationId xmlns:p14="http://schemas.microsoft.com/office/powerpoint/2010/main" val="2103125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72037" y="6043778"/>
            <a:ext cx="684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upon a table containing JSON-datatype column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321167" y="2598496"/>
            <a:ext cx="3669515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22F441-EFB6-4BBC-B820-8CC69D1CC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00808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802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A066DB-2820-4916-ABB3-61CD1685F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534069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4535652" y="3931742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F62DCE-1737-44E0-A039-0BF7757BB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76221"/>
              </p:ext>
            </p:extLst>
          </p:nvPr>
        </p:nvGraphicFramePr>
        <p:xfrm>
          <a:off x="7021686" y="1881729"/>
          <a:ext cx="43551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Array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[]</a:t>
                      </a:r>
                      <a:r>
                        <a:rPr lang="en-US" dirty="0"/>
                        <a:t>: Nestable, </a:t>
                      </a:r>
                      <a:r>
                        <a:rPr lang="en-US" b="1" dirty="0"/>
                        <a:t>unordered</a:t>
                      </a:r>
                      <a:r>
                        <a:rPr lang="en-US" dirty="0"/>
                        <a:t> list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2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45899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JSON_CONTAINS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42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property name is optional for the root array(1, 3). Arrays inside an object require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5). Conversely, a property name requires an outer object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5583712"/>
            <a:ext cx="2962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728413"/>
              </p:ext>
            </p:extLst>
          </p:nvPr>
        </p:nvGraphicFramePr>
        <p:xfrm>
          <a:off x="1256921" y="2555630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442" y="4985079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615521" y="4911399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61BA7-596A-4668-B457-00461A553F21}"/>
              </a:ext>
            </a:extLst>
          </p:cNvPr>
          <p:cNvSpPr/>
          <p:nvPr/>
        </p:nvSpPr>
        <p:spPr>
          <a:xfrm>
            <a:off x="7166741" y="4600569"/>
            <a:ext cx="1746298" cy="7451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1073475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'$.a'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          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NULL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'Bob'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   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'Mom'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'$.parents[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'Dad'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'$.parents[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*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0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CAST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0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JSON_CONTAINS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value,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key/value combination exists within the JSON document</a:t>
            </a:r>
            <a:endParaRPr lang="en-US" dirty="0"/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16EF7253-193A-4155-ABE5-0A3FA3A1D440}"/>
              </a:ext>
            </a:extLst>
          </p:cNvPr>
          <p:cNvSpPr/>
          <p:nvPr/>
        </p:nvSpPr>
        <p:spPr>
          <a:xfrm rot="20706229">
            <a:off x="9082864" y="131386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</p:spTree>
    <p:extLst>
      <p:ext uri="{BB962C8B-B14F-4D97-AF65-F5344CB8AC3E}">
        <p14:creationId xmlns:p14="http://schemas.microsoft.com/office/powerpoint/2010/main" val="913695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138166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ARRAY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WRAPPER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				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r>
              <a:rPr lang="en-US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endParaRPr lang="en-US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ARRAY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WRAPPER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                  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</a:t>
            </a:r>
            <a:r>
              <a:rPr lang="en-US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array or object from the original JSON , but not scalar/Boolean values</a:t>
            </a:r>
            <a:endParaRPr lang="en-US" dirty="0"/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4EE6D895-9D23-4732-9F1A-1F99255ADD34}"/>
              </a:ext>
            </a:extLst>
          </p:cNvPr>
          <p:cNvSpPr/>
          <p:nvPr/>
        </p:nvSpPr>
        <p:spPr>
          <a:xfrm rot="20706229">
            <a:off x="9082864" y="151324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E6A58-3B9E-42E5-AAC9-C28A13BBDFA9}"/>
              </a:ext>
            </a:extLst>
          </p:cNvPr>
          <p:cNvSpPr txBox="1"/>
          <p:nvPr/>
        </p:nvSpPr>
        <p:spPr>
          <a:xfrm>
            <a:off x="9876002" y="6159064"/>
            <a:ext cx="1667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2025+</a:t>
            </a:r>
          </a:p>
        </p:txBody>
      </p:sp>
    </p:spTree>
    <p:extLst>
      <p:ext uri="{BB962C8B-B14F-4D97-AF65-F5344CB8AC3E}">
        <p14:creationId xmlns:p14="http://schemas.microsoft.com/office/powerpoint/2010/main" val="1380976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643C7-597F-4F14-AFCB-D806FB01F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9093" y="5557153"/>
            <a:ext cx="2650013" cy="8510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8F420F-75B0-4486-80DF-3421DC708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8833" y="1970544"/>
            <a:ext cx="651058" cy="82861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1D88BA44-D973-413C-A6CB-A56F3CC38EB9}"/>
              </a:ext>
            </a:extLst>
          </p:cNvPr>
          <p:cNvSpPr/>
          <p:nvPr/>
        </p:nvSpPr>
        <p:spPr>
          <a:xfrm rot="2614540">
            <a:off x="8185367" y="4585456"/>
            <a:ext cx="1374381" cy="681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5822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106060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lax/strict optional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– 'AS JSON' because array/object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path not necessary because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of key match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8F8045-E746-882D-328F-7D52BEE0DFEA}"/>
              </a:ext>
            </a:extLst>
          </p:cNvPr>
          <p:cNvGrpSpPr/>
          <p:nvPr/>
        </p:nvGrpSpPr>
        <p:grpSpPr>
          <a:xfrm>
            <a:off x="4899951" y="3657600"/>
            <a:ext cx="7044765" cy="1200843"/>
            <a:chOff x="4899951" y="3657600"/>
            <a:chExt cx="7044765" cy="1200843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701356-A17B-6F3D-A140-AA8BE79921B1}"/>
                </a:ext>
              </a:extLst>
            </p:cNvPr>
            <p:cNvSpPr/>
            <p:nvPr/>
          </p:nvSpPr>
          <p:spPr>
            <a:xfrm>
              <a:off x="6096000" y="3657600"/>
              <a:ext cx="909901" cy="818332"/>
            </a:xfrm>
            <a:prstGeom prst="rect">
              <a:avLst/>
            </a:pr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609C5A-98F2-2EEA-5879-9C9F1EB88129}"/>
                </a:ext>
              </a:extLst>
            </p:cNvPr>
            <p:cNvSpPr/>
            <p:nvPr/>
          </p:nvSpPr>
          <p:spPr>
            <a:xfrm>
              <a:off x="6728680" y="4601921"/>
              <a:ext cx="4636005" cy="256522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368" y="4730048"/>
            <a:ext cx="4364781" cy="10521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 “I.T.” #1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5F583-EB7A-4D2E-BE10-8153BAD4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499" y="4730049"/>
            <a:ext cx="1140522" cy="105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7155" y="4915058"/>
            <a:ext cx="2790825" cy="156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72E34-65C4-4150-8A84-F172D077CCDA}"/>
              </a:ext>
            </a:extLst>
          </p:cNvPr>
          <p:cNvSpPr txBox="1"/>
          <p:nvPr/>
        </p:nvSpPr>
        <p:spPr>
          <a:xfrm>
            <a:off x="9868128" y="4991521"/>
            <a:ext cx="14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Fix: Re-introduce the column name</a:t>
            </a:r>
          </a:p>
        </p:txBody>
      </p:sp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60444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729519-E824-75A5-7594-B382A6A9E087}"/>
              </a:ext>
            </a:extLst>
          </p:cNvPr>
          <p:cNvSpPr txBox="1"/>
          <p:nvPr/>
        </p:nvSpPr>
        <p:spPr>
          <a:xfrm>
            <a:off x="1202181" y="3991462"/>
            <a:ext cx="208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first row of Table_1 versus Table_2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F07B-05FF-7E87-C021-C9E718736FD8}"/>
              </a:ext>
            </a:extLst>
          </p:cNvPr>
          <p:cNvSpPr txBox="1"/>
          <p:nvPr/>
        </p:nvSpPr>
        <p:spPr>
          <a:xfrm>
            <a:off x="1202181" y="5309755"/>
            <a:ext cx="199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second row of Table_1 versus Table_2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9D962-BAEF-3926-C511-214D5CC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1" y="3623499"/>
            <a:ext cx="8553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7"/>
            <a:chOff x="838200" y="3747659"/>
            <a:chExt cx="10292176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7890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FROM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</a:t>
              </a: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FROM/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JOIN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+ CROSS APPLY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1112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 WITH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+ CROSS APPLY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79715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FF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8519"/>
              </p:ext>
            </p:extLst>
          </p:nvPr>
        </p:nvGraphicFramePr>
        <p:xfrm>
          <a:off x="1085335" y="1812382"/>
          <a:ext cx="9625914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JSON_OBJECTAGG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JSON_ARRAYAGG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37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AUTO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96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PATH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28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04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.modify()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79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954195"/>
            <a:ext cx="93486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29000"/>
            <a:ext cx="2944396" cy="828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4874188"/>
            <a:ext cx="3450467" cy="828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63232-EB09-549C-6D9C-B1A67D79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99B69C-778B-4492-1229-4E45F0136A56}"/>
              </a:ext>
            </a:extLst>
          </p:cNvPr>
          <p:cNvSpPr txBox="1"/>
          <p:nvPr/>
        </p:nvSpPr>
        <p:spPr>
          <a:xfrm>
            <a:off x="1003853" y="2954195"/>
            <a:ext cx="103587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F4805A-F43F-1CA6-F6F2-DE4EB57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35742"/>
            <a:ext cx="3924117" cy="873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4E09E-6FDA-F59C-873F-7A5BF779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5052619"/>
            <a:ext cx="3123234" cy="8738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1C3E61-BD25-E955-BE91-F4E0EC7B24F1}"/>
              </a:ext>
            </a:extLst>
          </p:cNvPr>
          <p:cNvSpPr txBox="1"/>
          <p:nvPr/>
        </p:nvSpPr>
        <p:spPr>
          <a:xfrm>
            <a:off x="7963822" y="2968988"/>
            <a:ext cx="266547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0A318-327F-B6EF-5483-66FDE91DFB4D}"/>
              </a:ext>
            </a:extLst>
          </p:cNvPr>
          <p:cNvSpPr txBox="1"/>
          <p:nvPr/>
        </p:nvSpPr>
        <p:spPr>
          <a:xfrm>
            <a:off x="8871202" y="574486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5CC2A-0279-8B4F-8EEF-5336D99BB8A9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B6DBD-272B-45FE-0892-9B7D001D7878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708B-1432-9ACE-6F49-FD22799DC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6DEB5E20-5105-36EE-A111-700E1E17E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EF59F-956F-0E58-AD7C-448957360145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54BD0-678D-1DEC-4AF3-6D33295BB138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872941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2E14A-C9F4-9574-7C10-F2277CABB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t of 3 small plastic levels with magnet (yellow) - Wood, Tools &amp; Deco">
            <a:extLst>
              <a:ext uri="{FF2B5EF4-FFF2-40B4-BE49-F238E27FC236}">
                <a16:creationId xmlns:a16="http://schemas.microsoft.com/office/drawing/2014/main" id="{ED21E9C8-B278-40A8-DC28-4E00DEA8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553" y="2963799"/>
            <a:ext cx="1746167" cy="17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FF37B-E8EF-47A5-EC1B-B3574EC3DAB6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95980-DD03-FC93-9A16-F462E0D624B6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3513266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5C4BA-D0DC-3C93-91A4-A7B3E97968D9}"/>
              </a:ext>
            </a:extLst>
          </p:cNvPr>
          <p:cNvSpPr txBox="1"/>
          <p:nvPr/>
        </p:nvSpPr>
        <p:spPr>
          <a:xfrm>
            <a:off x="1099401" y="2179783"/>
            <a:ext cx="4215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Enum_Value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'Yes'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'Maybe'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C912E-2843-7697-E35E-5895D227F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92" y="4249881"/>
            <a:ext cx="2438400" cy="12477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0667430-13AE-72AB-7C86-21C9CE4F2CE2}"/>
              </a:ext>
            </a:extLst>
          </p:cNvPr>
          <p:cNvGrpSpPr/>
          <p:nvPr/>
        </p:nvGrpSpPr>
        <p:grpSpPr>
          <a:xfrm>
            <a:off x="6375689" y="2151172"/>
            <a:ext cx="4215547" cy="3346484"/>
            <a:chOff x="6375689" y="2151172"/>
            <a:chExt cx="4215547" cy="33464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E780B2-AB08-9F70-A75E-534BE23B88BD}"/>
                </a:ext>
              </a:extLst>
            </p:cNvPr>
            <p:cNvSpPr txBox="1"/>
            <p:nvPr/>
          </p:nvSpPr>
          <p:spPr>
            <a:xfrm>
              <a:off x="6375689" y="2151172"/>
              <a:ext cx="421554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VALUES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0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'No'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'Yes'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2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'Maybe'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pt-BR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t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Enum_ID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Enum_Value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6CE8D7-12D1-0FE4-25BB-2B9FD326E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3482" y="4249881"/>
              <a:ext cx="2438400" cy="124777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7CCAA2-C60A-F13E-7617-D6D502EB0EC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lessor-known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()</a:t>
            </a:r>
            <a:r>
              <a:rPr lang="en-US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endParaRPr lang="en-US" sz="2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3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3438-3B67-CA06-5849-86FB66A23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BE86D5-9A2C-36E1-83AB-B8942850BA2B}"/>
              </a:ext>
            </a:extLst>
          </p:cNvPr>
          <p:cNvSpPr txBox="1"/>
          <p:nvPr/>
        </p:nvSpPr>
        <p:spPr>
          <a:xfrm>
            <a:off x="1028699" y="1826613"/>
            <a:ext cx="934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03171-E2A0-A741-0DED-E0AA38E9E8B4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BF251-A0DA-CDD0-6A4A-A8D89F33271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6FE5D890-90BA-CAE8-A051-55D456AF5A8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75509C-FCD8-1D91-01CD-C4CC306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2214184"/>
            <a:ext cx="3838575" cy="638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B64105-C987-8A92-DCC8-24FFCDAE2C88}"/>
              </a:ext>
            </a:extLst>
          </p:cNvPr>
          <p:cNvSpPr txBox="1"/>
          <p:nvPr/>
        </p:nvSpPr>
        <p:spPr>
          <a:xfrm>
            <a:off x="1028698" y="3330363"/>
            <a:ext cx="73879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90D7A2-AA65-BA00-3F77-9F9CFE6F6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198767"/>
            <a:ext cx="3838575" cy="638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3397A4-CF51-4B45-811F-674428A24341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7431077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AB4D-2619-C15D-D90F-63EFFF2F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BD110-15CC-66B3-52AB-46E582F4548C}"/>
              </a:ext>
            </a:extLst>
          </p:cNvPr>
          <p:cNvSpPr txBox="1"/>
          <p:nvPr/>
        </p:nvSpPr>
        <p:spPr>
          <a:xfrm>
            <a:off x="1028699" y="1774658"/>
            <a:ext cx="93486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Columns_json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INNER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sys.types 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</a:p>
          <a:p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F324F-F518-BE41-D6C5-10177974BA8A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61ED-BA6F-6150-EC9D-0299CAD7DE3F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A7CE2-CE38-1764-6441-65E57F56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5" y="5050310"/>
            <a:ext cx="9991847" cy="852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D06DD-1DF6-437E-B1AC-67618BA3692C}"/>
              </a:ext>
            </a:extLst>
          </p:cNvPr>
          <p:cNvSpPr/>
          <p:nvPr/>
        </p:nvSpPr>
        <p:spPr>
          <a:xfrm>
            <a:off x="7157071" y="4970761"/>
            <a:ext cx="3836511" cy="101752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65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828048"/>
            <a:ext cx="93486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47" y="4843428"/>
            <a:ext cx="2836649" cy="787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47" y="3216619"/>
            <a:ext cx="2866353" cy="7871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012A-6C92-9E80-3C28-3ABA8E341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71028-30E2-8FDB-3000-7E426BAC45A6}"/>
              </a:ext>
            </a:extLst>
          </p:cNvPr>
          <p:cNvSpPr txBox="1"/>
          <p:nvPr/>
        </p:nvSpPr>
        <p:spPr>
          <a:xfrm>
            <a:off x="1003853" y="2824454"/>
            <a:ext cx="9348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8DC4F4-B72B-7843-6EEE-0866EFF5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4795956"/>
            <a:ext cx="2836731" cy="823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E293DA-2BEA-43B2-7457-1C120F6F8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1" y="3217454"/>
            <a:ext cx="2874474" cy="808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AC7729-0753-7DE2-16F4-754DC934E61F}"/>
              </a:ext>
            </a:extLst>
          </p:cNvPr>
          <p:cNvSpPr txBox="1"/>
          <p:nvPr/>
        </p:nvSpPr>
        <p:spPr>
          <a:xfrm>
            <a:off x="6333145" y="2824454"/>
            <a:ext cx="337442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ABSENT 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2E90F-4125-7FFD-572F-69F7AFA0CB1B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60D4-373A-3F16-55C8-C2F1E1DE9C61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15928-93B4-4B80-82C8-F808C074EB18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2032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A509B-AE29-E57A-BE13-65C6A47A4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86ED16-29A0-DF2F-29EC-E3B67F69B9BE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8E9A2-5404-6F98-7951-CD67BCB947DF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D9222-2C50-DC9F-4B1D-D03A324FBBD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3CE0D848-39FF-9B91-3E10-1021CF69464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4389E-25DA-19F0-E8CD-9608A0C488BF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8155C1-3EE5-432C-A4DE-A2963C3C7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67" y="4680850"/>
            <a:ext cx="2552700" cy="62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615640-BA47-41FD-A771-B879974EF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67" y="2440832"/>
            <a:ext cx="2552700" cy="6286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0A3020-1E9C-412E-880E-20189EA5FA1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41755387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F11D-7F21-362F-430A-BD1A8063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170EA-F908-46D6-6C29-6F1F1BF0B4BE}"/>
              </a:ext>
            </a:extLst>
          </p:cNvPr>
          <p:cNvSpPr txBox="1"/>
          <p:nvPr/>
        </p:nvSpPr>
        <p:spPr>
          <a:xfrm>
            <a:off x="1028699" y="1913039"/>
            <a:ext cx="10358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[name]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ColumnNames_Array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9CC82-FBDF-918C-E546-307932EB32C9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3AF1-7DBB-CC3D-2989-BF3ABB9E197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AC71C-4792-4BF9-0BAA-522DDDF3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5085421"/>
            <a:ext cx="9715501" cy="8721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DF872C-3DC6-46EF-B05B-6ACCC43A7A64}"/>
              </a:ext>
            </a:extLst>
          </p:cNvPr>
          <p:cNvSpPr/>
          <p:nvPr/>
        </p:nvSpPr>
        <p:spPr>
          <a:xfrm>
            <a:off x="7322343" y="5022056"/>
            <a:ext cx="3729037" cy="100012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96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75861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2477934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25762" y="3108684"/>
            <a:ext cx="481265" cy="7692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808174" y="3997234"/>
            <a:ext cx="1044754" cy="12078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75861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83C6D-C348-4855-9FBA-D50963772769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80165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output. The default is to exclude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keys with null values (think “ABSENT ON NULL”).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Generates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 additional outer JSON object with a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solitary property named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“</a:t>
            </a:r>
            <a:r>
              <a:rPr lang="en-US" sz="2000" dirty="0" err="1">
                <a:solidFill>
                  <a:srgbClr val="161616"/>
                </a:solidFill>
                <a:latin typeface="Segoe UI" panose="020B0502040204020203" pitchFamily="34" charset="0"/>
              </a:rPr>
              <a:t>rootname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” and a value t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hat embodies all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emoves the outermost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22" y="2099566"/>
            <a:ext cx="3033886" cy="523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3CAA7-DB8F-4321-8F1D-4B028B326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311" y="5065290"/>
            <a:ext cx="3848637" cy="59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AF253-21F8-4867-A918-2BFC03D34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837" y="3618265"/>
            <a:ext cx="3839111" cy="58110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D629508-E5D7-47FD-8660-31ACC4E9F6D3}"/>
              </a:ext>
            </a:extLst>
          </p:cNvPr>
          <p:cNvSpPr/>
          <p:nvPr/>
        </p:nvSpPr>
        <p:spPr>
          <a:xfrm>
            <a:off x="9336505" y="3801979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366740-428C-4D0A-B346-BDC8698C13C0}"/>
              </a:ext>
            </a:extLst>
          </p:cNvPr>
          <p:cNvSpPr/>
          <p:nvPr/>
        </p:nvSpPr>
        <p:spPr>
          <a:xfrm>
            <a:off x="9317025" y="5264356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FED1-1827-47CC-B6D9-18C307B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&lt;</a:t>
            </a:r>
            <a:r>
              <a:rPr lang="en-US" i="1" dirty="0" err="1"/>
              <a:t>jsontype_column</a:t>
            </a:r>
            <a:r>
              <a:rPr lang="en-US" i="1" dirty="0"/>
              <a:t>&gt;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.modify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648A-061C-4C9C-9686-869D4629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6287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“preferred” way to modify a JSON document in a json type column </a:t>
            </a:r>
          </a:p>
          <a:p>
            <a:r>
              <a:rPr lang="en-US" sz="2000" dirty="0"/>
              <a:t>Contains optimizations to perform in-place modifications to the data where possible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81214-3CF4-4566-A620-438A491290C2}"/>
              </a:ext>
            </a:extLst>
          </p:cNvPr>
          <p:cNvSpPr txBox="1"/>
          <p:nvPr/>
        </p:nvSpPr>
        <p:spPr>
          <a:xfrm>
            <a:off x="6630546" y="6173400"/>
            <a:ext cx="4723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https://learn.microsoft.com/en-us/sql/t-sql/data-types/json-data-type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6F0F6-CAE6-4855-94E8-5F6BE0038F8D}"/>
              </a:ext>
            </a:extLst>
          </p:cNvPr>
          <p:cNvSpPr txBox="1"/>
          <p:nvPr/>
        </p:nvSpPr>
        <p:spPr>
          <a:xfrm>
            <a:off x="838200" y="3046833"/>
            <a:ext cx="8062877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'{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modify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B4F186-CBDC-4108-B226-C1C5DD43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634" y="3429000"/>
            <a:ext cx="2808445" cy="2159045"/>
          </a:xfrm>
          <a:prstGeom prst="rect">
            <a:avLst/>
          </a:prstGeom>
        </p:spPr>
      </p:pic>
      <p:sp>
        <p:nvSpPr>
          <p:cNvPr id="10" name="Star: 10 Points 9">
            <a:extLst>
              <a:ext uri="{FF2B5EF4-FFF2-40B4-BE49-F238E27FC236}">
                <a16:creationId xmlns:a16="http://schemas.microsoft.com/office/drawing/2014/main" id="{63E8D73F-480D-4667-BC39-246CC2302272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</p:spTree>
    <p:extLst>
      <p:ext uri="{BB962C8B-B14F-4D97-AF65-F5344CB8AC3E}">
        <p14:creationId xmlns:p14="http://schemas.microsoft.com/office/powerpoint/2010/main" val="18317740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913457"/>
          </a:xfrm>
        </p:spPr>
        <p:txBody>
          <a:bodyPr>
            <a:normAutofit fontScale="55000" lnSpcReduction="20000"/>
          </a:bodyPr>
          <a:lstStyle/>
          <a:p>
            <a:r>
              <a:rPr lang="en-US" sz="2900" dirty="0"/>
              <a:t>Learned about the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900" dirty="0"/>
              <a:t> datatype</a:t>
            </a:r>
          </a:p>
          <a:p>
            <a:r>
              <a:rPr lang="en-US" sz="2900" dirty="0"/>
              <a:t>Learned all the JSON operators:</a:t>
            </a:r>
          </a:p>
          <a:p>
            <a:endParaRPr lang="en-US" sz="500" dirty="0"/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900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9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</a:t>
            </a:r>
            <a:r>
              <a:rPr lang="en-US" sz="29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Azure/2025)</a:t>
            </a: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JSON_CONTAINS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29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(new for SQL Server 2025)</a:t>
            </a: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914400" lvl="2" indent="0">
              <a:buNone/>
            </a:pPr>
            <a:r>
              <a:rPr lang="en-US" sz="25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 “.modify”       </a:t>
            </a:r>
            <a:r>
              <a:rPr lang="en-US" sz="29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Server 2025)</a:t>
            </a:r>
            <a:endParaRPr lang="en-US" sz="29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9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</a:t>
            </a:r>
            <a:r>
              <a:rPr lang="en-US" sz="29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Azure/2025)</a:t>
            </a:r>
            <a:endParaRPr lang="en-US" sz="29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9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29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(updated for SQL Azure/2025)</a:t>
            </a:r>
            <a:endParaRPr lang="en-US" sz="29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9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33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3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33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9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9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9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9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9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9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sz="2900" dirty="0"/>
              <a:t>Learned about </a:t>
            </a: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sz="2900" dirty="0"/>
              <a:t>, in conjunction with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900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900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92737</TotalTime>
  <Words>11188</Words>
  <Application>Microsoft Office PowerPoint</Application>
  <PresentationFormat>Widescreen</PresentationFormat>
  <Paragraphs>1725</Paragraphs>
  <Slides>98</Slides>
  <Notes>73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10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(client tools)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Demo</vt:lpstr>
      <vt:lpstr>PowerPoint Presentation</vt:lpstr>
      <vt:lpstr>PowerPoint Presentation</vt:lpstr>
      <vt:lpstr>Demo (on your own time)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&lt;jsontype_column&gt;.modify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230</cp:revision>
  <dcterms:created xsi:type="dcterms:W3CDTF">2024-01-27T23:55:18Z</dcterms:created>
  <dcterms:modified xsi:type="dcterms:W3CDTF">2025-06-08T12:03:32Z</dcterms:modified>
</cp:coreProperties>
</file>